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406" r:id="rId14"/>
    <p:sldId id="340" r:id="rId15"/>
    <p:sldId id="341" r:id="rId16"/>
    <p:sldId id="343" r:id="rId17"/>
    <p:sldId id="344" r:id="rId18"/>
    <p:sldId id="345" r:id="rId19"/>
    <p:sldId id="346" r:id="rId20"/>
    <p:sldId id="380" r:id="rId21"/>
    <p:sldId id="349" r:id="rId22"/>
    <p:sldId id="378" r:id="rId23"/>
    <p:sldId id="375" r:id="rId24"/>
    <p:sldId id="350" r:id="rId25"/>
    <p:sldId id="351" r:id="rId26"/>
    <p:sldId id="407" r:id="rId27"/>
    <p:sldId id="377" r:id="rId28"/>
    <p:sldId id="405" r:id="rId29"/>
    <p:sldId id="394" r:id="rId30"/>
    <p:sldId id="383" r:id="rId31"/>
    <p:sldId id="356" r:id="rId32"/>
    <p:sldId id="353" r:id="rId33"/>
    <p:sldId id="357" r:id="rId34"/>
    <p:sldId id="358" r:id="rId35"/>
    <p:sldId id="359" r:id="rId36"/>
    <p:sldId id="360" r:id="rId37"/>
    <p:sldId id="362" r:id="rId38"/>
    <p:sldId id="363" r:id="rId39"/>
    <p:sldId id="361" r:id="rId40"/>
    <p:sldId id="364" r:id="rId41"/>
    <p:sldId id="365" r:id="rId42"/>
    <p:sldId id="404" r:id="rId43"/>
    <p:sldId id="314" r:id="rId44"/>
    <p:sldId id="369" r:id="rId45"/>
    <p:sldId id="371" r:id="rId46"/>
    <p:sldId id="267" r:id="rId47"/>
    <p:sldId id="317" r:id="rId48"/>
    <p:sldId id="318" r:id="rId49"/>
    <p:sldId id="381" r:id="rId50"/>
    <p:sldId id="269" r:id="rId51"/>
    <p:sldId id="321" r:id="rId52"/>
    <p:sldId id="401" r:id="rId53"/>
    <p:sldId id="400" r:id="rId54"/>
    <p:sldId id="397" r:id="rId55"/>
    <p:sldId id="326" r:id="rId56"/>
    <p:sldId id="327" r:id="rId57"/>
    <p:sldId id="271" r:id="rId58"/>
    <p:sldId id="393" r:id="rId59"/>
    <p:sldId id="402" r:id="rId60"/>
    <p:sldId id="395" r:id="rId61"/>
    <p:sldId id="305" r:id="rId62"/>
    <p:sldId id="403"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105" d="100"/>
          <a:sy n="105" d="100"/>
        </p:scale>
        <p:origin x="1866" y="11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134578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2021/6/30</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2021/6/30</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2021/6/30</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2021/6/30</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2021/6/30</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2021/6/30</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2021/6/30</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2021/6/30</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2021/6/30</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2021/6/30</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2021/6/30</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8.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4"/>
          <a:stretch>
            <a:fillRect/>
          </a:stretch>
        </p:blipFill>
        <p:spPr>
          <a:xfrm>
            <a:off x="8375884" y="3645984"/>
            <a:ext cx="3514505" cy="2669791"/>
          </a:xfrm>
          <a:prstGeom prst="rect">
            <a:avLst/>
          </a:prstGeom>
        </p:spPr>
      </p:pic>
      <p:grpSp>
        <p:nvGrpSpPr>
          <p:cNvPr id="6" name="组合 5">
            <a:extLst>
              <a:ext uri="{FF2B5EF4-FFF2-40B4-BE49-F238E27FC236}">
                <a16:creationId xmlns:a16="http://schemas.microsoft.com/office/drawing/2014/main" id="{D321B010-D298-4F59-B7EB-CCDB4BC33A3C}"/>
              </a:ext>
            </a:extLst>
          </p:cNvPr>
          <p:cNvGrpSpPr/>
          <p:nvPr/>
        </p:nvGrpSpPr>
        <p:grpSpPr>
          <a:xfrm>
            <a:off x="5941657" y="3145812"/>
            <a:ext cx="1804404" cy="1146524"/>
            <a:chOff x="5941657" y="3145812"/>
            <a:chExt cx="1804404" cy="1146524"/>
          </a:xfrm>
        </p:grpSpPr>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7"/>
                  <a:stretch>
                    <a:fillRect/>
                  </a:stretch>
                </a:blipFill>
              </p:spPr>
              <p:txBody>
                <a:bodyPr/>
                <a:lstStyle/>
                <a:p>
                  <a:r>
                    <a:rPr lang="zh-CN" altLang="en-US">
                      <a:noFill/>
                    </a:rPr>
                    <a:t> </a:t>
                  </a:r>
                </a:p>
              </p:txBody>
            </p:sp>
          </mc:Fallback>
        </mc:AlternateContent>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28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xmlns="">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xmlns="">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xmlns="">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xmlns="">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7"/>
                                        </p:tgtEl>
                                        <p:attrNameLst>
                                          <p:attrName>style.visibility</p:attrName>
                                        </p:attrNameLst>
                                      </p:cBhvr>
                                      <p:to>
                                        <p:strVal val="visible"/>
                                      </p:to>
                                    </p:set>
                                    <p:animEffect transition="in" filter="fade">
                                      <p:cBhvr>
                                        <p:cTn id="26" dur="500"/>
                                        <p:tgtEl>
                                          <p:spTgt spid="16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pPr lvl="1"/>
            <a:r>
              <a:rPr lang="zh-CN" altLang="en-US" dirty="0"/>
              <a:t>作为最普适的流体运动方程，它适用于可压缩变粘度的粘性流体的运动</a:t>
            </a:r>
            <a:endParaRPr lang="en-US" altLang="zh-CN" dirty="0"/>
          </a:p>
          <a:p>
            <a:r>
              <a:rPr lang="zh-CN" altLang="en-US" dirty="0"/>
              <a:t>千禧年七大数学难题之一</a:t>
            </a:r>
            <a:endParaRPr lang="en-US" altLang="zh-CN" dirty="0"/>
          </a:p>
          <a:p>
            <a:pPr lvl="1"/>
            <a:r>
              <a:rPr lang="zh-CN" altLang="en-US" dirty="0"/>
              <a:t>任意位置，任意时间，唯一</a:t>
            </a:r>
            <a:endParaRPr lang="en-US" altLang="zh-CN" dirty="0"/>
          </a:p>
          <a:p>
            <a:pPr lvl="1"/>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93642" y="2991979"/>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11346" y="5506087"/>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220685" y="4223555"/>
            <a:ext cx="4056085" cy="2565064"/>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28125</TotalTime>
  <Words>9845</Words>
  <Application>Microsoft Office PowerPoint</Application>
  <PresentationFormat>宽屏</PresentationFormat>
  <Paragraphs>1028</Paragraphs>
  <Slides>63</Slides>
  <Notes>46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596</cp:revision>
  <dcterms:created xsi:type="dcterms:W3CDTF">2021-05-31T06:56:37Z</dcterms:created>
  <dcterms:modified xsi:type="dcterms:W3CDTF">2021-06-30T06:16:38Z</dcterms:modified>
</cp:coreProperties>
</file>